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2" r:id="rId8"/>
    <p:sldId id="261" r:id="rId9"/>
    <p:sldId id="279" r:id="rId10"/>
    <p:sldId id="263" r:id="rId11"/>
    <p:sldId id="265" r:id="rId12"/>
    <p:sldId id="276" r:id="rId13"/>
    <p:sldId id="266" r:id="rId14"/>
    <p:sldId id="267" r:id="rId15"/>
    <p:sldId id="268" r:id="rId16"/>
    <p:sldId id="270" r:id="rId17"/>
    <p:sldId id="269" r:id="rId18"/>
    <p:sldId id="271" r:id="rId19"/>
    <p:sldId id="273" r:id="rId20"/>
    <p:sldId id="278" r:id="rId21"/>
    <p:sldId id="277" r:id="rId22"/>
    <p:sldId id="275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D70-5D11-4883-8CED-D1A3375BE16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85800" y="4419600"/>
            <a:ext cx="7772400" cy="0"/>
          </a:xfrm>
          <a:prstGeom prst="line">
            <a:avLst/>
          </a:prstGeom>
          <a:ln w="63500" cap="rnd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D70-5D11-4883-8CED-D1A3375BE1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85800" y="3733800"/>
            <a:ext cx="7772400" cy="0"/>
          </a:xfrm>
          <a:prstGeom prst="line">
            <a:avLst/>
          </a:prstGeom>
          <a:ln w="63500" cap="rnd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D70-5D11-4883-8CED-D1A3375BE1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700"/>
            <a:ext cx="8229600" cy="60960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D70-5D11-4883-8CED-D1A3375BE1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39700"/>
            <a:ext cx="8229600" cy="60960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D70-5D11-4883-8CED-D1A3375BE1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39700"/>
            <a:ext cx="8229600" cy="60960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85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72D70-5D11-4883-8CED-D1A3375BE16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DenverSQLUGLogo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781800" y="5943600"/>
            <a:ext cx="1905000" cy="8096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6413500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Arial Rounded MT Bold" pitchFamily="34" charset="0"/>
              </a:rPr>
              <a:t>Mike </a:t>
            </a:r>
            <a:r>
              <a:rPr lang="en-US" sz="1200" i="1" dirty="0" err="1" smtClean="0">
                <a:latin typeface="Arial Rounded MT Bold" pitchFamily="34" charset="0"/>
              </a:rPr>
              <a:t>Fal</a:t>
            </a:r>
            <a:r>
              <a:rPr lang="en-US" sz="1200" i="1" dirty="0" smtClean="0">
                <a:latin typeface="Arial Rounded MT Bold" pitchFamily="34" charset="0"/>
              </a:rPr>
              <a:t> -</a:t>
            </a:r>
            <a:r>
              <a:rPr lang="en-US" sz="1200" i="1" baseline="0" dirty="0" smtClean="0">
                <a:latin typeface="Arial Rounded MT Bold" pitchFamily="34" charset="0"/>
              </a:rPr>
              <a:t> </a:t>
            </a:r>
            <a:r>
              <a:rPr lang="en-US" sz="1200" i="1" dirty="0" smtClean="0">
                <a:latin typeface="Arial Rounded MT Bold" pitchFamily="34" charset="0"/>
              </a:rPr>
              <a:t>www.mikefal.net</a:t>
            </a:r>
            <a:endParaRPr lang="en-US" sz="1200" i="1" dirty="0">
              <a:latin typeface="Arial Rounded MT Bold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ms188659.aspx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kefal.net/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kefal.net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-cert.gov/cas/tips/ST04-002.html" TargetMode="External"/><Relationship Id="rId2" Type="http://schemas.openxmlformats.org/officeDocument/2006/relationships/hyperlink" Target="http://en.wikipedia.org/wiki/Password_strength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Server Security</a:t>
            </a:r>
            <a:br>
              <a:rPr lang="en-US" dirty="0" smtClean="0"/>
            </a:br>
            <a:r>
              <a:rPr lang="en-US" sz="2000" dirty="0" smtClean="0"/>
              <a:t>Granting, Controlling, and </a:t>
            </a:r>
            <a:r>
              <a:rPr lang="en-US" sz="2000" dirty="0" smtClean="0"/>
              <a:t>Auditing DATABASE ACCESS</a:t>
            </a:r>
            <a:endParaRPr lang="en-US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March 17,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Use </a:t>
            </a:r>
            <a:r>
              <a:rPr lang="en-US" dirty="0" err="1" smtClean="0"/>
              <a:t>sys.server_principals</a:t>
            </a:r>
            <a:r>
              <a:rPr lang="en-US" dirty="0" smtClean="0"/>
              <a:t> and </a:t>
            </a:r>
            <a:r>
              <a:rPr lang="en-US" dirty="0" err="1" smtClean="0"/>
              <a:t>sys.sql_logins</a:t>
            </a:r>
            <a:r>
              <a:rPr lang="en-US" dirty="0" smtClean="0"/>
              <a:t> views</a:t>
            </a:r>
            <a:endParaRPr lang="en-US" dirty="0" smtClean="0"/>
          </a:p>
          <a:p>
            <a:pPr lvl="1"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select 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sp</a:t>
            </a:r>
            <a:r>
              <a:rPr lang="en-US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.name,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sp.type_desc</a:t>
            </a:r>
            <a:r>
              <a:rPr lang="en-US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sp.default_database_name</a:t>
            </a:r>
            <a:r>
              <a:rPr lang="en-US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sl.is_policy_checked</a:t>
            </a:r>
            <a:r>
              <a:rPr lang="en-US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sl.is_expiration_checked</a:t>
            </a:r>
            <a:endParaRPr lang="en-US" b="1" dirty="0" smtClean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sys</a:t>
            </a:r>
            <a:r>
              <a:rPr lang="en-US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server_principals</a:t>
            </a:r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sp 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left join </a:t>
            </a:r>
            <a:r>
              <a:rPr lang="en-US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sys</a:t>
            </a:r>
            <a:r>
              <a:rPr lang="en-US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sql_logins</a:t>
            </a:r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sl</a:t>
            </a:r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on </a:t>
            </a:r>
            <a:r>
              <a:rPr lang="en-US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sp.principal_id</a:t>
            </a:r>
            <a:r>
              <a:rPr lang="en-US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sl.principal_id</a:t>
            </a:r>
            <a:r>
              <a:rPr lang="en-US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not in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'C'</a:t>
            </a:r>
            <a:r>
              <a:rPr lang="en-US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order by name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Query Logins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Controlling Access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do you stop the monkey business?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Understand your business needs.</a:t>
            </a:r>
          </a:p>
          <a:p>
            <a:pPr>
              <a:buNone/>
            </a:pPr>
            <a:r>
              <a:rPr lang="en-US" dirty="0" smtClean="0"/>
              <a:t>Keep access as restrictive as possible.</a:t>
            </a:r>
          </a:p>
          <a:p>
            <a:pPr>
              <a:buNone/>
            </a:pPr>
            <a:r>
              <a:rPr lang="en-US" dirty="0" smtClean="0"/>
              <a:t>GRANT &lt;permission&gt; ON &lt;object&gt; TO &lt;principal&gt;</a:t>
            </a:r>
            <a:endParaRPr lang="en-US" dirty="0"/>
          </a:p>
          <a:p>
            <a:pPr>
              <a:buNone/>
            </a:pPr>
            <a:r>
              <a:rPr lang="en-US" dirty="0" smtClean="0"/>
              <a:t>WITH GRANT option allows the account to grant permission to other principals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Managing Access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Server Level</a:t>
            </a:r>
          </a:p>
          <a:p>
            <a:pPr lvl="1"/>
            <a:r>
              <a:rPr lang="en-US" sz="2400" dirty="0" smtClean="0"/>
              <a:t>Start/stop services</a:t>
            </a:r>
          </a:p>
          <a:p>
            <a:pPr lvl="1"/>
            <a:r>
              <a:rPr lang="en-US" sz="2400" dirty="0" smtClean="0"/>
              <a:t>Grant access</a:t>
            </a:r>
          </a:p>
          <a:p>
            <a:pPr lvl="1"/>
            <a:r>
              <a:rPr lang="en-US" sz="2400" dirty="0" smtClean="0"/>
              <a:t>Create databases</a:t>
            </a:r>
          </a:p>
          <a:p>
            <a:pPr lvl="1"/>
            <a:r>
              <a:rPr lang="en-US" sz="2400" dirty="0" smtClean="0"/>
              <a:t>Perform bulk operations</a:t>
            </a:r>
            <a:endParaRPr lang="en-US" sz="2400" dirty="0"/>
          </a:p>
          <a:p>
            <a:pPr>
              <a:buNone/>
            </a:pPr>
            <a:r>
              <a:rPr lang="en-US" dirty="0" smtClean="0"/>
              <a:t>Database Level</a:t>
            </a:r>
          </a:p>
          <a:p>
            <a:pPr lvl="1"/>
            <a:r>
              <a:rPr lang="en-US" sz="2400" dirty="0" smtClean="0"/>
              <a:t>Query and modify data</a:t>
            </a:r>
          </a:p>
          <a:p>
            <a:pPr lvl="1"/>
            <a:r>
              <a:rPr lang="en-US" sz="2400" dirty="0" smtClean="0"/>
              <a:t>Create objects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Access Levels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SYSADMIN – </a:t>
            </a:r>
            <a:r>
              <a:rPr lang="en-US" sz="2000" dirty="0"/>
              <a:t>Perform</a:t>
            </a:r>
            <a:r>
              <a:rPr lang="en-US" sz="2000" dirty="0" smtClean="0"/>
              <a:t> any action on the server.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SECURITYADMIN – </a:t>
            </a:r>
            <a:r>
              <a:rPr lang="en-US" sz="2000" dirty="0" smtClean="0"/>
              <a:t>Manage server level permissions.</a:t>
            </a:r>
          </a:p>
          <a:p>
            <a:pPr>
              <a:buNone/>
            </a:pPr>
            <a:r>
              <a:rPr lang="en-US" sz="2000" b="1" dirty="0" smtClean="0"/>
              <a:t>SERVERADMIN – </a:t>
            </a:r>
            <a:r>
              <a:rPr lang="en-US" sz="2000" dirty="0" smtClean="0"/>
              <a:t>Manage server configurations and start/stop services.</a:t>
            </a:r>
          </a:p>
          <a:p>
            <a:pPr>
              <a:buNone/>
            </a:pPr>
            <a:r>
              <a:rPr lang="en-US" sz="2000" b="1" dirty="0" smtClean="0"/>
              <a:t>PROCESSADMIN – </a:t>
            </a:r>
            <a:r>
              <a:rPr lang="en-US" sz="2000" dirty="0" smtClean="0"/>
              <a:t>Kill processes running on the instance.</a:t>
            </a:r>
          </a:p>
          <a:p>
            <a:pPr>
              <a:buNone/>
            </a:pPr>
            <a:r>
              <a:rPr lang="en-US" sz="2000" b="1" dirty="0" smtClean="0"/>
              <a:t>SETUPADMIN – </a:t>
            </a:r>
            <a:r>
              <a:rPr lang="en-US" sz="2000" dirty="0" smtClean="0"/>
              <a:t>Add/remove linked servers.</a:t>
            </a:r>
          </a:p>
          <a:p>
            <a:pPr>
              <a:buNone/>
            </a:pPr>
            <a:r>
              <a:rPr lang="en-US" sz="2000" b="1" dirty="0" smtClean="0"/>
              <a:t>BULKADMIN – </a:t>
            </a:r>
            <a:r>
              <a:rPr lang="en-US" sz="2000" dirty="0" smtClean="0"/>
              <a:t>Able to run BULK INSERT and execute bulk operations.</a:t>
            </a:r>
          </a:p>
          <a:p>
            <a:pPr>
              <a:buNone/>
            </a:pPr>
            <a:r>
              <a:rPr lang="en-US" sz="2000" b="1" dirty="0" smtClean="0"/>
              <a:t>DISKADMIN – </a:t>
            </a:r>
            <a:r>
              <a:rPr lang="en-US" sz="2000" dirty="0" smtClean="0"/>
              <a:t>Manage server disk files.</a:t>
            </a:r>
          </a:p>
          <a:p>
            <a:pPr>
              <a:buNone/>
            </a:pPr>
            <a:r>
              <a:rPr lang="en-US" sz="2000" b="1" dirty="0" smtClean="0"/>
              <a:t>DBCREATOR – </a:t>
            </a:r>
            <a:r>
              <a:rPr lang="en-US" sz="2000" dirty="0" smtClean="0"/>
              <a:t>Create, alter, drop, and restore databases.</a:t>
            </a:r>
          </a:p>
          <a:p>
            <a:pPr>
              <a:buNone/>
            </a:pPr>
            <a:r>
              <a:rPr lang="en-US" sz="2000" b="1" dirty="0" smtClean="0"/>
              <a:t>PUBLIC – </a:t>
            </a:r>
            <a:r>
              <a:rPr lang="en-US" sz="2000" dirty="0" smtClean="0"/>
              <a:t>Generic role that all users are a member of.</a:t>
            </a:r>
            <a:endParaRPr lang="en-US" sz="2000" b="1" dirty="0" smtClean="0"/>
          </a:p>
          <a:p>
            <a:pPr algn="ctr">
              <a:buNone/>
            </a:pPr>
            <a:endParaRPr lang="en-US" sz="2000" dirty="0"/>
          </a:p>
          <a:p>
            <a:pPr algn="ctr">
              <a:buNone/>
            </a:pP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msdn.microsoft.com/en-us/library/ms188659.aspx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Server Roles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400" dirty="0" smtClean="0"/>
              <a:t>Access </a:t>
            </a:r>
            <a:r>
              <a:rPr lang="en-US" sz="2400" dirty="0" smtClean="0"/>
              <a:t>can be granted via individual GRANTs or roles.</a:t>
            </a:r>
          </a:p>
          <a:p>
            <a:pPr>
              <a:buNone/>
            </a:pPr>
            <a:r>
              <a:rPr lang="en-US" sz="2400" dirty="0" smtClean="0"/>
              <a:t>SYSADMIN and SECURITYADMIN are the critical server roles.</a:t>
            </a:r>
          </a:p>
          <a:p>
            <a:pPr>
              <a:buNone/>
            </a:pPr>
            <a:r>
              <a:rPr lang="en-US" sz="2400" dirty="0" smtClean="0"/>
              <a:t>SQL 11 allows you to make custom server roles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smtClean="0"/>
              <a:t>Add logins to roles either by GUI </a:t>
            </a:r>
            <a:r>
              <a:rPr lang="en-US" sz="2400" dirty="0" smtClean="0"/>
              <a:t>or </a:t>
            </a:r>
            <a:r>
              <a:rPr lang="en-US" sz="2400" dirty="0" err="1" smtClean="0"/>
              <a:t>sp_addsrvrolemember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select </a:t>
            </a:r>
          </a:p>
          <a:p>
            <a:pPr>
              <a:buNone/>
            </a:pPr>
            <a:r>
              <a:rPr lang="en-US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r</a:t>
            </a: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.name [Server Role],</a:t>
            </a:r>
          </a:p>
          <a:p>
            <a:pPr>
              <a:buNone/>
            </a:pP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u.name [Login],</a:t>
            </a:r>
          </a:p>
          <a:p>
            <a:pPr>
              <a:buNone/>
            </a:pP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7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u.type_desc</a:t>
            </a: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[User Type]</a:t>
            </a:r>
          </a:p>
          <a:p>
            <a:pPr>
              <a:buNone/>
            </a:pPr>
            <a:r>
              <a:rPr lang="en-US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17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,principal_id</a:t>
            </a: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US" sz="1700" b="1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17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sys</a:t>
            </a:r>
            <a:r>
              <a:rPr lang="en-US" sz="17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7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server_principals</a:t>
            </a:r>
            <a:r>
              <a:rPr lang="en-US" sz="17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where type </a:t>
            </a: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) r</a:t>
            </a:r>
          </a:p>
          <a:p>
            <a:pPr>
              <a:buNone/>
            </a:pP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join </a:t>
            </a:r>
            <a:r>
              <a:rPr lang="en-US" sz="17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sys</a:t>
            </a:r>
            <a:r>
              <a:rPr lang="en-US" sz="17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7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server_role_members</a:t>
            </a:r>
            <a:r>
              <a:rPr lang="en-US" sz="17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rm</a:t>
            </a:r>
            <a:r>
              <a:rPr lang="en-US" sz="17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US" sz="17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on </a:t>
            </a: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r.principal_id</a:t>
            </a: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7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rm.role_principal_id</a:t>
            </a: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join</a:t>
            </a:r>
            <a:r>
              <a:rPr lang="en-US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17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,type_desc,principal_id</a:t>
            </a: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US" sz="1700" b="1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17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sys</a:t>
            </a:r>
            <a:r>
              <a:rPr lang="en-US" sz="17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7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server_principals</a:t>
            </a:r>
            <a:r>
              <a:rPr lang="en-US" sz="17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where type </a:t>
            </a: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!= </a:t>
            </a:r>
            <a:r>
              <a:rPr lang="en-US" sz="1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) u </a:t>
            </a:r>
          </a:p>
          <a:p>
            <a:pPr>
              <a:buNone/>
            </a:pP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on </a:t>
            </a: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rm.member_principal_id</a:t>
            </a: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7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u.principal_id</a:t>
            </a:r>
            <a:r>
              <a:rPr lang="en-US" sz="17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7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Server Roles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DB_OWNER - </a:t>
            </a:r>
            <a:r>
              <a:rPr lang="en-US" sz="2000" dirty="0" smtClean="0"/>
              <a:t>Perform all activities on the database.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DB_SECURITYADMIN – </a:t>
            </a:r>
            <a:r>
              <a:rPr lang="en-US" sz="2000" dirty="0" smtClean="0"/>
              <a:t>Manages role membership and permissions on the database.</a:t>
            </a:r>
          </a:p>
          <a:p>
            <a:pPr>
              <a:buNone/>
            </a:pPr>
            <a:r>
              <a:rPr lang="en-US" sz="2000" b="1" dirty="0" smtClean="0"/>
              <a:t>DB_ACCESSADMIN – </a:t>
            </a:r>
            <a:r>
              <a:rPr lang="en-US" sz="2000" dirty="0" smtClean="0"/>
              <a:t>Manages login access to the database.</a:t>
            </a:r>
          </a:p>
          <a:p>
            <a:pPr>
              <a:buNone/>
            </a:pPr>
            <a:r>
              <a:rPr lang="en-US" sz="2000" b="1" dirty="0" smtClean="0"/>
              <a:t>DB_BACKUPOPERATOR – </a:t>
            </a:r>
            <a:r>
              <a:rPr lang="en-US" sz="2000" dirty="0" smtClean="0"/>
              <a:t>Can </a:t>
            </a:r>
            <a:r>
              <a:rPr lang="en-US" sz="2000" dirty="0" err="1" smtClean="0"/>
              <a:t>backup</a:t>
            </a:r>
            <a:r>
              <a:rPr lang="en-US" sz="2000" dirty="0" smtClean="0"/>
              <a:t> the database.</a:t>
            </a:r>
          </a:p>
          <a:p>
            <a:pPr>
              <a:buNone/>
            </a:pPr>
            <a:r>
              <a:rPr lang="en-US" sz="2000" b="1" dirty="0" smtClean="0"/>
              <a:t>DB_DDLADMIN – </a:t>
            </a:r>
            <a:r>
              <a:rPr lang="en-US" sz="2000" dirty="0" smtClean="0"/>
              <a:t>Able to run any DDL command.</a:t>
            </a:r>
          </a:p>
          <a:p>
            <a:pPr>
              <a:buNone/>
            </a:pPr>
            <a:r>
              <a:rPr lang="en-US" sz="2000" b="1" dirty="0" smtClean="0"/>
              <a:t>DB_DATAWRITER – </a:t>
            </a:r>
            <a:r>
              <a:rPr lang="en-US" sz="2000" dirty="0" smtClean="0"/>
              <a:t>Able to modify data in all user tables.</a:t>
            </a:r>
          </a:p>
          <a:p>
            <a:pPr>
              <a:buNone/>
            </a:pPr>
            <a:r>
              <a:rPr lang="en-US" sz="2000" b="1" dirty="0" smtClean="0"/>
              <a:t>DB_DATAREADER – </a:t>
            </a:r>
            <a:r>
              <a:rPr lang="en-US" sz="2000" dirty="0" smtClean="0"/>
              <a:t>Able to read data in all user tables.</a:t>
            </a:r>
          </a:p>
          <a:p>
            <a:pPr>
              <a:buNone/>
            </a:pPr>
            <a:r>
              <a:rPr lang="en-US" sz="2000" b="1" dirty="0" smtClean="0"/>
              <a:t>DB_DENYDATAWRITER – </a:t>
            </a:r>
            <a:r>
              <a:rPr lang="en-US" sz="2000" dirty="0" smtClean="0"/>
              <a:t>Denied the ability to modify data in all user tables.</a:t>
            </a:r>
          </a:p>
          <a:p>
            <a:pPr>
              <a:buNone/>
            </a:pPr>
            <a:r>
              <a:rPr lang="en-US" sz="2000" b="1" dirty="0" smtClean="0"/>
              <a:t>DB_DENYDATAREADER – </a:t>
            </a:r>
            <a:r>
              <a:rPr lang="en-US" sz="2000" dirty="0" smtClean="0"/>
              <a:t>Denied the ability to modify data in all user tables.</a:t>
            </a:r>
            <a:endParaRPr lang="en-US" sz="20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Database Roles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4500" dirty="0" smtClean="0"/>
              <a:t>Access can be granted via individual GRANTs or roles.</a:t>
            </a:r>
          </a:p>
          <a:p>
            <a:pPr>
              <a:buNone/>
            </a:pPr>
            <a:r>
              <a:rPr lang="en-US" sz="4500" dirty="0" smtClean="0"/>
              <a:t>Custom roles can be created within a database</a:t>
            </a:r>
            <a:r>
              <a:rPr lang="en-US" sz="4500" dirty="0" smtClean="0"/>
              <a:t>.</a:t>
            </a:r>
          </a:p>
          <a:p>
            <a:pPr>
              <a:buNone/>
            </a:pPr>
            <a:r>
              <a:rPr lang="en-US" sz="4500" dirty="0" smtClean="0"/>
              <a:t>Add users to roles using GUI or </a:t>
            </a:r>
            <a:r>
              <a:rPr lang="en-US" sz="4500" dirty="0" err="1" smtClean="0"/>
              <a:t>sp_addrolemember</a:t>
            </a:r>
            <a:r>
              <a:rPr lang="en-US" sz="4500" dirty="0" smtClean="0"/>
              <a:t>.</a:t>
            </a:r>
            <a:endParaRPr lang="en-US" sz="4500" dirty="0" smtClean="0"/>
          </a:p>
          <a:p>
            <a:pPr>
              <a:buNone/>
            </a:pPr>
            <a:endParaRPr lang="en-US" sz="4500" dirty="0" smtClean="0"/>
          </a:p>
          <a:p>
            <a:pPr>
              <a:buNone/>
            </a:pPr>
            <a:r>
              <a:rPr lang="en-US" sz="29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select </a:t>
            </a:r>
          </a:p>
          <a:p>
            <a:pPr>
              <a:buNone/>
            </a:pPr>
            <a:r>
              <a:rPr lang="en-US" sz="29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r</a:t>
            </a: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.name </a:t>
            </a:r>
            <a:r>
              <a:rPr lang="en-US" sz="29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role_name</a:t>
            </a: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u.name </a:t>
            </a:r>
            <a:r>
              <a:rPr lang="en-US" sz="29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db_login</a:t>
            </a: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u.type_desc</a:t>
            </a:r>
            <a:endParaRPr lang="en-US" sz="2900" b="1" dirty="0" smtClean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9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29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9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,principal_id</a:t>
            </a:r>
            <a:endParaRPr lang="en-US" sz="2900" b="1" dirty="0" smtClean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29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sys</a:t>
            </a:r>
            <a:r>
              <a:rPr lang="en-US" sz="29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29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database_principals</a:t>
            </a:r>
            <a:r>
              <a:rPr lang="en-US" sz="29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where type </a:t>
            </a: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) r</a:t>
            </a:r>
          </a:p>
          <a:p>
            <a:pPr>
              <a:buNone/>
            </a:pP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join </a:t>
            </a:r>
            <a:r>
              <a:rPr lang="en-US" sz="29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sys</a:t>
            </a:r>
            <a:r>
              <a:rPr lang="en-US" sz="29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29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database_role_members</a:t>
            </a:r>
            <a:r>
              <a:rPr lang="en-US" sz="29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rm</a:t>
            </a:r>
            <a:r>
              <a:rPr lang="en-US" sz="29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US" sz="29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on </a:t>
            </a: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r.principal_id</a:t>
            </a: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9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rm.role_principal_id</a:t>
            </a: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join</a:t>
            </a:r>
            <a:r>
              <a:rPr lang="en-US" sz="29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29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9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,type_desc,principal_id</a:t>
            </a:r>
            <a:endParaRPr lang="en-US" sz="2900" b="1" dirty="0" smtClean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29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sys</a:t>
            </a:r>
            <a:r>
              <a:rPr lang="en-US" sz="29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29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database_principals</a:t>
            </a:r>
            <a:r>
              <a:rPr lang="en-US" sz="29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where type </a:t>
            </a: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!= </a:t>
            </a:r>
            <a:r>
              <a:rPr lang="en-US" sz="2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) u </a:t>
            </a:r>
          </a:p>
          <a:p>
            <a:pPr>
              <a:buNone/>
            </a:pP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on </a:t>
            </a: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rm.member_principal_id</a:t>
            </a: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9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u.principal_id</a:t>
            </a:r>
            <a:r>
              <a:rPr lang="en-US" sz="29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)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Database Roles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Auditing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Monitoring user access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Create some basic reports – Excel or Reporting Services.</a:t>
            </a:r>
          </a:p>
          <a:p>
            <a:pPr>
              <a:buNone/>
            </a:pPr>
            <a:r>
              <a:rPr lang="en-US" dirty="0" smtClean="0"/>
              <a:t>Watch out for escalating permissions (DBO and SA versus other roles).</a:t>
            </a:r>
          </a:p>
          <a:p>
            <a:pPr>
              <a:buNone/>
            </a:pPr>
            <a:r>
              <a:rPr lang="en-US" dirty="0" smtClean="0"/>
              <a:t>Nested permissions:</a:t>
            </a:r>
          </a:p>
          <a:p>
            <a:pPr lvl="1"/>
            <a:r>
              <a:rPr lang="en-US" dirty="0" smtClean="0"/>
              <a:t>AD groups and changing members</a:t>
            </a:r>
          </a:p>
          <a:p>
            <a:pPr lvl="1"/>
            <a:r>
              <a:rPr lang="en-US" dirty="0" err="1" smtClean="0"/>
              <a:t>xp_logininfo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Practices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bIns="45720"/>
          <a:lstStyle/>
          <a:p>
            <a:pPr>
              <a:buNone/>
            </a:pPr>
            <a:r>
              <a:rPr lang="en-US" dirty="0" smtClean="0"/>
              <a:t>Working with SQL Server since MSSQL 7.</a:t>
            </a:r>
          </a:p>
          <a:p>
            <a:pPr>
              <a:buNone/>
            </a:pPr>
            <a:r>
              <a:rPr lang="en-US" dirty="0" smtClean="0"/>
              <a:t>Experience with different industries and auditing.</a:t>
            </a:r>
          </a:p>
          <a:p>
            <a:pPr>
              <a:buNone/>
            </a:pPr>
            <a:r>
              <a:rPr lang="en-US" dirty="0" smtClean="0"/>
              <a:t>Currently supporting 100+ servers with varying requirements.</a:t>
            </a:r>
          </a:p>
          <a:p>
            <a:pPr>
              <a:buNone/>
            </a:pPr>
            <a:r>
              <a:rPr lang="en-US" dirty="0" smtClean="0"/>
              <a:t>New blog – </a:t>
            </a:r>
            <a:r>
              <a:rPr lang="en-US" dirty="0" smtClean="0">
                <a:hlinkClick r:id="rId2"/>
              </a:rPr>
              <a:t>www.mikefal.net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Twitter - @</a:t>
            </a:r>
            <a:r>
              <a:rPr lang="en-US" dirty="0" err="1" smtClean="0"/>
              <a:t>Mike_Fal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Mike </a:t>
            </a:r>
            <a:r>
              <a:rPr lang="en-US" dirty="0" err="1" smtClean="0"/>
              <a:t>Fal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Server and Database Role queries.</a:t>
            </a:r>
          </a:p>
          <a:p>
            <a:pPr lvl="1"/>
            <a:r>
              <a:rPr lang="en-US" dirty="0" err="1" smtClean="0"/>
              <a:t>sys.server_principals</a:t>
            </a:r>
            <a:r>
              <a:rPr lang="en-US" dirty="0" smtClean="0"/>
              <a:t> and </a:t>
            </a:r>
            <a:r>
              <a:rPr lang="en-US" dirty="0" err="1" smtClean="0"/>
              <a:t>sys.server_role_members</a:t>
            </a:r>
            <a:r>
              <a:rPr lang="en-US" dirty="0" smtClean="0"/>
              <a:t> for Server Roles</a:t>
            </a:r>
          </a:p>
          <a:p>
            <a:pPr lvl="1"/>
            <a:r>
              <a:rPr lang="en-US" dirty="0" err="1" smtClean="0"/>
              <a:t>sys.database_principals</a:t>
            </a:r>
            <a:r>
              <a:rPr lang="en-US" dirty="0" smtClean="0"/>
              <a:t> and sys. </a:t>
            </a:r>
            <a:r>
              <a:rPr lang="en-US" dirty="0" err="1" smtClean="0"/>
              <a:t>database_role_members</a:t>
            </a:r>
            <a:r>
              <a:rPr lang="en-US" dirty="0" smtClean="0"/>
              <a:t> for Database Roles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Auditing Role Access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12800" dirty="0" err="1" smtClean="0"/>
              <a:t>sys.database_permissions</a:t>
            </a:r>
            <a:r>
              <a:rPr lang="en-US" sz="12800" dirty="0" smtClean="0"/>
              <a:t> to show individual object grants</a:t>
            </a:r>
            <a:endParaRPr lang="en-US" sz="12800" dirty="0"/>
          </a:p>
          <a:p>
            <a:pPr>
              <a:buNone/>
            </a:pPr>
            <a:endParaRPr lang="en-US" sz="56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5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select</a:t>
            </a:r>
          </a:p>
          <a:p>
            <a:pPr>
              <a:buNone/>
            </a:pPr>
            <a:r>
              <a:rPr lang="en-US" sz="5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pr</a:t>
            </a: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.name,</a:t>
            </a:r>
          </a:p>
          <a:p>
            <a:pPr>
              <a:buNone/>
            </a:pP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56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pe.</a:t>
            </a:r>
            <a:r>
              <a:rPr lang="en-US" sz="5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o.name,</a:t>
            </a:r>
          </a:p>
          <a:p>
            <a:pPr>
              <a:buNone/>
            </a:pP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56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o.type_desc</a:t>
            </a: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56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pe.permission_name</a:t>
            </a: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56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state_desc</a:t>
            </a:r>
            <a:endParaRPr lang="en-US" sz="5600" b="1" dirty="0" smtClean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5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from</a:t>
            </a:r>
          </a:p>
          <a:p>
            <a:pPr>
              <a:buNone/>
            </a:pPr>
            <a:r>
              <a:rPr lang="en-US" sz="5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56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sys</a:t>
            </a:r>
            <a:r>
              <a:rPr lang="en-US" sz="56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56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database_principals</a:t>
            </a:r>
            <a:r>
              <a:rPr lang="en-US" sz="56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pr</a:t>
            </a:r>
          </a:p>
          <a:p>
            <a:pPr>
              <a:buNone/>
            </a:pPr>
            <a:r>
              <a:rPr lang="en-US" sz="56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join </a:t>
            </a:r>
            <a:r>
              <a:rPr lang="en-US" sz="56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sys</a:t>
            </a:r>
            <a:r>
              <a:rPr lang="en-US" sz="56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56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database_permissions</a:t>
            </a:r>
            <a:r>
              <a:rPr lang="en-US" sz="56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56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pe</a:t>
            </a:r>
            <a:r>
              <a:rPr lang="en-US" sz="56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5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on </a:t>
            </a: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56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pr.principal_id</a:t>
            </a: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56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pe.grantee_principal_id</a:t>
            </a: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join </a:t>
            </a:r>
            <a:r>
              <a:rPr lang="en-US" sz="56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sys</a:t>
            </a:r>
            <a:r>
              <a:rPr lang="en-US" sz="56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56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objects</a:t>
            </a:r>
            <a:r>
              <a:rPr lang="en-US" sz="56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o </a:t>
            </a:r>
            <a:r>
              <a:rPr lang="en-US" sz="5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on </a:t>
            </a: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56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pe.major_id</a:t>
            </a: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56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o.</a:t>
            </a:r>
            <a:r>
              <a:rPr lang="en-US" sz="5600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object_id</a:t>
            </a: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5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where</a:t>
            </a:r>
          </a:p>
          <a:p>
            <a:pPr>
              <a:buNone/>
            </a:pPr>
            <a:r>
              <a:rPr lang="en-US" sz="5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5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</a:t>
            </a:r>
            <a:r>
              <a:rPr lang="en-US" sz="56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5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state</a:t>
            </a:r>
            <a:r>
              <a:rPr lang="en-US" sz="5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5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5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'W'</a:t>
            </a: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5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'G'</a:t>
            </a: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	and </a:t>
            </a:r>
            <a:r>
              <a:rPr lang="en-US" sz="56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o.</a:t>
            </a:r>
            <a:r>
              <a:rPr lang="en-US" sz="5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5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5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'U'</a:t>
            </a:r>
          </a:p>
          <a:p>
            <a:pPr>
              <a:buNone/>
            </a:pPr>
            <a:r>
              <a:rPr lang="en-US" sz="5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order by pr</a:t>
            </a:r>
            <a:r>
              <a:rPr lang="en-US" sz="56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.name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Auditing Specific Access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authentication – Windows pass through and Direct Database Login.</a:t>
            </a:r>
          </a:p>
          <a:p>
            <a:r>
              <a:rPr lang="en-US" dirty="0" smtClean="0"/>
              <a:t>Roles – Tools to manage access</a:t>
            </a:r>
          </a:p>
          <a:p>
            <a:r>
              <a:rPr lang="en-US" dirty="0" smtClean="0"/>
              <a:t>Auditing – Perform regular reviews of your security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US" sz="8000" b="1" dirty="0" smtClean="0"/>
          </a:p>
          <a:p>
            <a:pPr algn="ctr">
              <a:buNone/>
            </a:pPr>
            <a:r>
              <a:rPr lang="en-US" sz="8000" b="1" dirty="0" smtClean="0"/>
              <a:t>HUH?</a:t>
            </a:r>
          </a:p>
          <a:p>
            <a:pPr algn="ctr">
              <a:buNone/>
            </a:pPr>
            <a:endParaRPr lang="en-US" sz="8000" b="1" dirty="0" smtClean="0"/>
          </a:p>
          <a:p>
            <a:pPr algn="ctr">
              <a:buNone/>
            </a:pPr>
            <a:r>
              <a:rPr lang="en-US" sz="1800" b="1" dirty="0" smtClean="0">
                <a:hlinkClick r:id="rId2"/>
              </a:rPr>
              <a:t>www.mikefal.net</a:t>
            </a:r>
            <a:endParaRPr lang="en-US" sz="1800" b="1" dirty="0" smtClean="0"/>
          </a:p>
          <a:p>
            <a:pPr algn="ctr">
              <a:buNone/>
            </a:pPr>
            <a:r>
              <a:rPr lang="en-US" sz="1800" b="1" dirty="0" smtClean="0"/>
              <a:t>@</a:t>
            </a:r>
            <a:r>
              <a:rPr lang="en-US" sz="1800" b="1" dirty="0" err="1" smtClean="0"/>
              <a:t>Mike_Fal</a:t>
            </a:r>
            <a:endParaRPr lang="en-US" sz="18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Primary goal – </a:t>
            </a:r>
            <a:r>
              <a:rPr lang="en-US" u="sng" dirty="0" smtClean="0"/>
              <a:t>Protecting the data!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dirty="0" smtClean="0"/>
              <a:t>Security – Tools that control access to the data.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dirty="0" smtClean="0"/>
              <a:t>Risk – Can someone gain unauthorized access?  How likely is it?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importance of security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</a:t>
            </a:r>
            <a:r>
              <a:rPr lang="en-US" smtClean="0"/>
              <a:t>manage access?</a:t>
            </a:r>
            <a:endParaRPr lang="en-US" dirty="0" smtClean="0"/>
          </a:p>
          <a:p>
            <a:pPr lvl="1"/>
            <a:r>
              <a:rPr lang="en-US" dirty="0" smtClean="0"/>
              <a:t>Authentication types</a:t>
            </a:r>
          </a:p>
          <a:p>
            <a:pPr lvl="1"/>
            <a:r>
              <a:rPr lang="en-US" dirty="0" smtClean="0"/>
              <a:t>Server roles</a:t>
            </a:r>
          </a:p>
          <a:p>
            <a:pPr lvl="1"/>
            <a:r>
              <a:rPr lang="en-US" dirty="0" smtClean="0"/>
              <a:t>Database roles</a:t>
            </a:r>
          </a:p>
          <a:p>
            <a:r>
              <a:rPr lang="en-US" dirty="0" smtClean="0"/>
              <a:t>How can we audit login access?</a:t>
            </a:r>
            <a:endParaRPr lang="en-US" dirty="0"/>
          </a:p>
          <a:p>
            <a:pPr lvl="1"/>
            <a:r>
              <a:rPr lang="en-US" dirty="0" smtClean="0"/>
              <a:t>Views</a:t>
            </a:r>
          </a:p>
          <a:p>
            <a:pPr lvl="1"/>
            <a:r>
              <a:rPr lang="en-US" dirty="0" smtClean="0"/>
              <a:t>Queries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Scope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Getting Access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do we control database logins?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Ins="45720"/>
          <a:lstStyle/>
          <a:p>
            <a:pPr>
              <a:buNone/>
            </a:pPr>
            <a:r>
              <a:rPr lang="en-US" dirty="0" smtClean="0"/>
              <a:t>Windows pass-through</a:t>
            </a:r>
          </a:p>
          <a:p>
            <a:pPr lvl="1"/>
            <a:r>
              <a:rPr lang="en-US" sz="1600" dirty="0" smtClean="0"/>
              <a:t>Uses Active Directory accounts</a:t>
            </a:r>
          </a:p>
          <a:p>
            <a:pPr lvl="1"/>
            <a:r>
              <a:rPr lang="en-US" sz="1600" dirty="0" smtClean="0"/>
              <a:t>Passwords controlled by domain policy</a:t>
            </a:r>
            <a:endParaRPr lang="en-US" sz="1600" dirty="0"/>
          </a:p>
          <a:p>
            <a:pPr>
              <a:buNone/>
            </a:pPr>
            <a:r>
              <a:rPr lang="en-US" dirty="0" smtClean="0"/>
              <a:t>Direct Database Login</a:t>
            </a:r>
          </a:p>
          <a:p>
            <a:pPr lvl="1"/>
            <a:r>
              <a:rPr lang="en-US" sz="1600" dirty="0" smtClean="0"/>
              <a:t>Accounts used only by SQL Server.</a:t>
            </a:r>
          </a:p>
          <a:p>
            <a:pPr lvl="1"/>
            <a:r>
              <a:rPr lang="en-US" sz="1600" dirty="0" smtClean="0"/>
              <a:t>Passwords controlled by local computer policy</a:t>
            </a:r>
          </a:p>
          <a:p>
            <a:pPr lvl="1"/>
            <a:r>
              <a:rPr lang="en-US" sz="1600" dirty="0" smtClean="0"/>
              <a:t>Can override policy and expiration enforcement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Authentication Types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524000"/>
            <a:ext cx="4038600" cy="434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Local Policy Editor</a:t>
            </a:r>
          </a:p>
          <a:p>
            <a:pPr lvl="1">
              <a:buNone/>
            </a:pPr>
            <a:r>
              <a:rPr lang="en-US" dirty="0" smtClean="0"/>
              <a:t>Administrative tools -&gt;</a:t>
            </a:r>
          </a:p>
          <a:p>
            <a:pPr lvl="1">
              <a:buNone/>
            </a:pPr>
            <a:r>
              <a:rPr lang="en-US" dirty="0" smtClean="0"/>
              <a:t>Local Security Policy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Editing Password Policies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600200"/>
            <a:ext cx="4038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What is a strong password?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sz="2800" dirty="0" smtClean="0">
                <a:hlinkClick r:id="rId2"/>
              </a:rPr>
              <a:t>http</a:t>
            </a:r>
            <a:r>
              <a:rPr lang="en-US" sz="2800" dirty="0">
                <a:hlinkClick r:id="rId2"/>
              </a:rPr>
              <a:t>://</a:t>
            </a:r>
            <a:r>
              <a:rPr lang="en-US" sz="2800" dirty="0" smtClean="0">
                <a:hlinkClick r:id="rId2"/>
              </a:rPr>
              <a:t>en.wikipedia.org/wiki/Password_strength</a:t>
            </a:r>
            <a:endParaRPr lang="en-US" sz="2800" dirty="0" smtClean="0"/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smtClean="0"/>
              <a:t>“</a:t>
            </a:r>
            <a:r>
              <a:rPr lang="en-US" sz="1800" dirty="0"/>
              <a:t>The strength of a password is a function of length, complexity, and unpredictability.”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hlinkClick r:id="rId3"/>
              </a:rPr>
              <a:t>http</a:t>
            </a:r>
            <a:r>
              <a:rPr lang="en-US" sz="2800" dirty="0">
                <a:hlinkClick r:id="rId3"/>
              </a:rPr>
              <a:t>://</a:t>
            </a:r>
            <a:r>
              <a:rPr lang="en-US" sz="2800" dirty="0" smtClean="0">
                <a:hlinkClick r:id="rId3"/>
              </a:rPr>
              <a:t>www.us-cert.gov/cas/tips/ST04-002.html</a:t>
            </a:r>
            <a:endParaRPr lang="en-US" sz="2800" dirty="0" smtClean="0"/>
          </a:p>
          <a:p>
            <a:pPr lvl="1"/>
            <a:r>
              <a:rPr lang="en-US" sz="1600" dirty="0" smtClean="0"/>
              <a:t>Don't </a:t>
            </a:r>
            <a:r>
              <a:rPr lang="en-US" sz="1600" dirty="0"/>
              <a:t>use passwords that are based on personal information that can be easily accessed or guessed.</a:t>
            </a:r>
          </a:p>
          <a:p>
            <a:pPr lvl="1"/>
            <a:r>
              <a:rPr lang="en-US" sz="1600" dirty="0"/>
              <a:t>Don't use words that can be found in any dictionary of any language.</a:t>
            </a:r>
          </a:p>
          <a:p>
            <a:pPr lvl="1"/>
            <a:r>
              <a:rPr lang="en-US" sz="1600" dirty="0"/>
              <a:t>Develop a mnemonic for remembering complex passwords.</a:t>
            </a:r>
          </a:p>
          <a:p>
            <a:pPr lvl="1"/>
            <a:r>
              <a:rPr lang="en-US" sz="1600" dirty="0"/>
              <a:t>Use both lowercase and capital letters.</a:t>
            </a:r>
          </a:p>
          <a:p>
            <a:pPr lvl="1"/>
            <a:r>
              <a:rPr lang="en-US" sz="1600" dirty="0"/>
              <a:t>Use a combination of letters, numbers, and special characters.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Password Policies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Use the GUI:  Security-&gt;Users-&gt;Right Click, New User…</a:t>
            </a:r>
          </a:p>
          <a:p>
            <a:pPr>
              <a:buNone/>
            </a:pPr>
            <a:r>
              <a:rPr lang="en-US" dirty="0" smtClean="0"/>
              <a:t>T-SQL:  </a:t>
            </a:r>
          </a:p>
          <a:p>
            <a:pPr lvl="1"/>
            <a:r>
              <a:rPr lang="en-US" dirty="0" smtClean="0"/>
              <a:t>CREATE LOGIN &lt;login name&gt; FROM WINDOWS</a:t>
            </a:r>
          </a:p>
          <a:p>
            <a:pPr lvl="1"/>
            <a:r>
              <a:rPr lang="en-US" dirty="0" smtClean="0"/>
              <a:t>CREATE LOGIN &lt;login name&gt; WITH PASSWORD ‘&lt;password&gt;’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Creating a User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f_dssu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msf_dssug</Template>
  <TotalTime>245</TotalTime>
  <Words>635</Words>
  <Application>Microsoft Office PowerPoint</Application>
  <PresentationFormat>On-screen Show (4:3)</PresentationFormat>
  <Paragraphs>174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msf_dssug</vt:lpstr>
      <vt:lpstr>SQL Server Security Granting, Controlling, and Auditing DATABASE ACCESS</vt:lpstr>
      <vt:lpstr>Mike Fal</vt:lpstr>
      <vt:lpstr>The importance of security</vt:lpstr>
      <vt:lpstr>Scope</vt:lpstr>
      <vt:lpstr>Getting Access</vt:lpstr>
      <vt:lpstr>Authentication Types</vt:lpstr>
      <vt:lpstr>Editing Password Policies</vt:lpstr>
      <vt:lpstr>Password Policies</vt:lpstr>
      <vt:lpstr>Creating a User</vt:lpstr>
      <vt:lpstr>Query Logins</vt:lpstr>
      <vt:lpstr>Controlling Access</vt:lpstr>
      <vt:lpstr>Managing Access</vt:lpstr>
      <vt:lpstr>Access Levels</vt:lpstr>
      <vt:lpstr>Server Roles</vt:lpstr>
      <vt:lpstr>Server Roles</vt:lpstr>
      <vt:lpstr>Database Roles</vt:lpstr>
      <vt:lpstr>Database Roles</vt:lpstr>
      <vt:lpstr>Auditing</vt:lpstr>
      <vt:lpstr>General Practices</vt:lpstr>
      <vt:lpstr>Auditing Role Access</vt:lpstr>
      <vt:lpstr>Auditing Specific Access</vt:lpstr>
      <vt:lpstr>Summary</vt:lpstr>
      <vt:lpstr>Questions</vt:lpstr>
    </vt:vector>
  </TitlesOfParts>
  <Company>Merkle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Server Security Securing and Auditing DATABASE ACCESS</dc:title>
  <dc:creator>Michael Fal</dc:creator>
  <cp:lastModifiedBy>Michael Fal</cp:lastModifiedBy>
  <cp:revision>49</cp:revision>
  <dcterms:created xsi:type="dcterms:W3CDTF">2011-03-17T18:08:51Z</dcterms:created>
  <dcterms:modified xsi:type="dcterms:W3CDTF">2011-03-17T22:14:26Z</dcterms:modified>
</cp:coreProperties>
</file>